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ans"/>
      <p:regular r:id="rId17"/>
    </p:embeddedFont>
    <p:embeddedFont>
      <p:font typeface="Nunito Sans"/>
      <p:regular r:id="rId18"/>
    </p:embeddedFont>
    <p:embeddedFont>
      <p:font typeface="Nunito Sans"/>
      <p:regular r:id="rId19"/>
    </p:embeddedFont>
    <p:embeddedFont>
      <p:font typeface="Nunito Sans"/>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Good morning, everyone.  This presentation examines the paradigm shift in database technology necessitated by Generative AI.  Unlike traditional applications, Gen AI relies heavily on vector embeddings for efficient data retrieval. We'll explore their importance and the key considerations for selecting the right Gen AI database.</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Key Takeaways)**</a:t>
            </a:r>
          </a:p>
          <a:p/>
          <a:p>
            <a:r>
              <a:t>Good morning/afternoon everyone.  Let's recap.</a:t>
            </a:r>
          </a:p>
          <a:p/>
          <a:p>
            <a:r>
              <a:t>* **Vector embeddings are crucial:** They unlock semantic search and understanding for unstructured data.  This is fundamental to Gen AI.</a:t>
            </a:r>
          </a:p>
          <a:p/>
          <a:p>
            <a:r>
              <a:t>* **Database selection is critical:**  Factor in vector search capabilities, AI integration, scalability, flexibility, cost, and security.</a:t>
            </a:r>
          </a:p>
          <a:p/>
          <a:p>
            <a:r>
              <a:t>* **No one-size-fits-all:** AlloyDB, Spanner, BigQuery, and Firestore each offer unique advantages for different generative AI use cases.</a:t>
            </a:r>
          </a:p>
          <a:p/>
          <a:p>
            <a:r>
              <a:t>This shift towards Gen AI databases signifies a paradigm shift in data management.  Thank you.</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Traditional vs. Generative AI Databases</a:t>
            </a:r>
          </a:p>
          <a:p/>
          <a:p>
            <a:r>
              <a:t>**(Speaker Notes):** This slide contrasts traditional and generative AI databases.  Traditional databases excel at structured data, using SQL for precise searches based on exact matches.  Gen AI databases, however, are designed for unstructured data like text and images.  They leverage vector embeddings to understand meaning and context, enabling semantic searches – finding similar items even without exact keyword matches.  This represents a significant shift in data retrieval capabilities.</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What are Vector Embeddings?</a:t>
            </a:r>
          </a:p>
          <a:p/>
          <a:p>
            <a:r>
              <a:t>(Speaker Notes)  Good morning/afternoon.  This slide explains vector embeddings.  Essentially, we transform unstructured data (like text or images) into numerical vectors. These vectors are stored in a high-dimensional space in a vector database. The magic? Semantically similar items – like "lion" and "tiger" – are clustered together, enabling efficient similarity search.  This is a key technology for many AI applications.  (Created by Aman)</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Semantic Search with Vector Embeddings</a:t>
            </a:r>
          </a:p>
          <a:p/>
          <a:p>
            <a:r>
              <a:t>**(Speaker Notes):** This slide contrasts traditional keyword search with semantic search using vector embeddings.  Traditional search relies on exact keyword matches, limiting results and missing related concepts.  It struggles with unstructured data.  In contrast, semantic search understands context and relationships, finding similar items even with variations in wording.  The example highlights how "similar to a lion" yields related animals, showcasing the power of vector embeddings.  (Created by Aman).</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Choosing the Right Gen AI Database</a:t>
            </a:r>
          </a:p>
          <a:p/>
          <a:p>
            <a:r>
              <a:t>Good morning/afternoon.  This slide highlights key considerations when selecting a database for your generative AI applications.  Crucially, it needs robust **vector search** capabilities for efficient similarity searches on your embedded data.  Examples include AlloyDB, Spanner, and Cloud SQL for PostgreSQL.  Seamless **integration with your AI/ML platform**, such as Google Vertex AI, is also paramount for streamlined embedding creation and foundation model utilization.</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Scale &amp; Performance</a:t>
            </a:r>
          </a:p>
          <a:p/>
          <a:p>
            <a:r>
              <a:t>**(Speaker Notes):**  Gen AI's success hinges on speed and scale.  We address this with Google Cloud's powerful database solutions: AlloyDB for blazing-fast transactional, vector, and analytical queries; Spanner for virtually limitless scalability, perfect for large language models and global deployments; and Memorystore for ultra-fast in-memory caching of frequently accessed data.  This robust infrastructure ensures optimal performance.</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Data Flexibility</a:t>
            </a:r>
          </a:p>
          <a:p/>
          <a:p>
            <a:r>
              <a:t>(Presenter Note):  Gen AI leverages diverse data sources.  BigQuery excels with massive, structured datasets, ideal for large-scale analysis.  Firestore offers flexibility for real-time updates on document-style data, better suited for dynamic, potentially unstructured information.  This diverse approach enables robust AI model training and deployment.</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Cost &amp; Operational Efficiency</a:t>
            </a:r>
          </a:p>
          <a:p/>
          <a:p>
            <a:r>
              <a:t>Speaker Notes:  Managing massive datasets is costly.  AlloyDB and Cloud SQL offer fully-managed solutions, significantly reducing operational overhead through automated administration.  Remember to factor in both direct storage costs *and* the often overlooked costs of manual administration and maintenance when selecting a Gen AI database.</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Security and Data Protection</a:t>
            </a:r>
          </a:p>
          <a:p/>
          <a:p>
            <a:r>
              <a:t>Key Points:</a:t>
            </a:r>
          </a:p>
          <a:p/>
          <a:p>
            <a:r>
              <a:t>* **Data Encryption:**  Our databases (AlloyDB, Cloud SQL, Spanner, Firestore) automatically encrypt data at rest and in transit.</a:t>
            </a:r>
          </a:p>
          <a:p>
            <a:r>
              <a:t>* **Access Control:**  Seamless IAM integration allows granular control over data access and modification.</a:t>
            </a:r>
          </a:p>
          <a:p>
            <a:r>
              <a:t>* **Advanced Security:** AlloyDB offers advanced features, such as model endpoint management, for enhanced application protection.</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hyperlink" Target="https://mybrand.com" TargetMode="Externa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 Id="rId6" Type="http://schemas.openxmlformats.org/officeDocument/2006/relationships/image" Target="../media/image1.png"/><Relationship Id="rId7" Type="http://schemas.openxmlformats.org/officeDocument/2006/relationships/hyperlink" Target="https://mybrand.com" TargetMode="Externa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 Id="rId6" Type="http://schemas.openxmlformats.org/officeDocument/2006/relationships/image" Target="../media/image1.png"/><Relationship Id="rId7" Type="http://schemas.openxmlformats.org/officeDocument/2006/relationships/hyperlink" Target="https://mybrand.com" TargetMode="Externa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 Id="rId5" Type="http://schemas.openxmlformats.org/officeDocument/2006/relationships/image" Target="../media/image1.png"/><Relationship Id="rId6" Type="http://schemas.openxmlformats.org/officeDocument/2006/relationships/hyperlink" Target="https://mybrand.com" TargetMode="Externa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 Id="rId4" Type="http://schemas.openxmlformats.org/officeDocument/2006/relationships/image" Target="../media/image1.png"/><Relationship Id="rId5" Type="http://schemas.openxmlformats.org/officeDocument/2006/relationships/hyperlink" Target="https://mybran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The Shift from Traditional to Gen AI Databases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Generative AI applications require a fundamentally different approach to storing and retrieving data compared to traditional applications. This presentation explores why vector embeddings are crucial and what factors to consider when choosing a Gen AI database.</a:t>
            </a:r>
            <a:endParaRPr lang="en-US" sz="1750" dirty="0"/>
          </a:p>
        </p:txBody>
      </p:sp>
      <p:pic>
        <p:nvPicPr>
          <p:cNvPr id="5" name="Picture 4"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6" name="TextBox 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773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Takeaways</a:t>
            </a:r>
            <a:endParaRPr lang="en-US" sz="4450" dirty="0"/>
          </a:p>
        </p:txBody>
      </p:sp>
      <p:sp>
        <p:nvSpPr>
          <p:cNvPr id="3" name="Shape 1"/>
          <p:cNvSpPr/>
          <p:nvPr/>
        </p:nvSpPr>
        <p:spPr>
          <a:xfrm>
            <a:off x="793790" y="3420189"/>
            <a:ext cx="4196358" cy="226814"/>
          </a:xfrm>
          <a:prstGeom prst="roundRect">
            <a:avLst>
              <a:gd name="adj" fmla="val 42003"/>
            </a:avLst>
          </a:prstGeom>
          <a:solidFill>
            <a:srgbClr val="CDEFFE"/>
          </a:solidFill>
          <a:ln w="7620">
            <a:solidFill>
              <a:srgbClr val="B3D5E4"/>
            </a:solidFill>
            <a:prstDash val="solid"/>
          </a:ln>
        </p:spPr>
        <p:txBody>
          <a:bodyPr/>
          <a:p/>
        </p:txBody>
      </p:sp>
      <p:sp>
        <p:nvSpPr>
          <p:cNvPr id="4" name="Text 2"/>
          <p:cNvSpPr/>
          <p:nvPr/>
        </p:nvSpPr>
        <p:spPr>
          <a:xfrm>
            <a:off x="1020604" y="3873818"/>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Embeddings Are Essential</a:t>
            </a:r>
            <a:endParaRPr lang="en-US" sz="2200" dirty="0"/>
          </a:p>
        </p:txBody>
      </p:sp>
      <p:sp>
        <p:nvSpPr>
          <p:cNvPr id="5" name="Text 3"/>
          <p:cNvSpPr/>
          <p:nvPr/>
        </p:nvSpPr>
        <p:spPr>
          <a:xfrm>
            <a:off x="1020604" y="471856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They enable semantic search and understanding of unstructured data</a:t>
            </a:r>
            <a:endParaRPr lang="en-US" sz="1750" dirty="0"/>
          </a:p>
        </p:txBody>
      </p:sp>
      <p:sp>
        <p:nvSpPr>
          <p:cNvPr id="6" name="Shape 4"/>
          <p:cNvSpPr/>
          <p:nvPr/>
        </p:nvSpPr>
        <p:spPr>
          <a:xfrm>
            <a:off x="5216962" y="3079909"/>
            <a:ext cx="4196358" cy="226814"/>
          </a:xfrm>
          <a:prstGeom prst="roundRect">
            <a:avLst>
              <a:gd name="adj" fmla="val 42003"/>
            </a:avLst>
          </a:prstGeom>
          <a:solidFill>
            <a:srgbClr val="CDEFFE"/>
          </a:solidFill>
          <a:ln w="7620">
            <a:solidFill>
              <a:srgbClr val="B3D5E4"/>
            </a:solidFill>
            <a:prstDash val="solid"/>
          </a:ln>
        </p:spPr>
        <p:txBody>
          <a:bodyPr/>
          <a:p/>
        </p:txBody>
      </p:sp>
      <p:sp>
        <p:nvSpPr>
          <p:cNvPr id="7" name="Text 5"/>
          <p:cNvSpPr/>
          <p:nvPr/>
        </p:nvSpPr>
        <p:spPr>
          <a:xfrm>
            <a:off x="5443776" y="3533537"/>
            <a:ext cx="359830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Choose the Right Database</a:t>
            </a:r>
            <a:endParaRPr lang="en-US" sz="2200" dirty="0"/>
          </a:p>
        </p:txBody>
      </p:sp>
      <p:sp>
        <p:nvSpPr>
          <p:cNvPr id="8" name="Text 6"/>
          <p:cNvSpPr/>
          <p:nvPr/>
        </p:nvSpPr>
        <p:spPr>
          <a:xfrm>
            <a:off x="5443776" y="402395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vector search support, AI integration, scale, flexibility, cost, and security</a:t>
            </a:r>
            <a:endParaRPr lang="en-US" sz="1750" dirty="0"/>
          </a:p>
        </p:txBody>
      </p:sp>
      <p:sp>
        <p:nvSpPr>
          <p:cNvPr id="9" name="Shape 7"/>
          <p:cNvSpPr/>
          <p:nvPr/>
        </p:nvSpPr>
        <p:spPr>
          <a:xfrm>
            <a:off x="9640133" y="2739747"/>
            <a:ext cx="4196358" cy="226814"/>
          </a:xfrm>
          <a:prstGeom prst="roundRect">
            <a:avLst>
              <a:gd name="adj" fmla="val 42003"/>
            </a:avLst>
          </a:prstGeom>
          <a:solidFill>
            <a:srgbClr val="CDEFFE"/>
          </a:solidFill>
          <a:ln w="7620">
            <a:solidFill>
              <a:srgbClr val="B3D5E4"/>
            </a:solidFill>
            <a:prstDash val="solid"/>
          </a:ln>
        </p:spPr>
        <p:txBody>
          <a:bodyPr/>
          <a:p/>
        </p:txBody>
      </p:sp>
      <p:sp>
        <p:nvSpPr>
          <p:cNvPr id="10" name="Text 8"/>
          <p:cNvSpPr/>
          <p:nvPr/>
        </p:nvSpPr>
        <p:spPr>
          <a:xfrm>
            <a:off x="9866948" y="3193375"/>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Different Needs, Different Solutions</a:t>
            </a:r>
            <a:endParaRPr lang="en-US" sz="2200" dirty="0"/>
          </a:p>
        </p:txBody>
      </p:sp>
      <p:sp>
        <p:nvSpPr>
          <p:cNvPr id="11" name="Text 9"/>
          <p:cNvSpPr/>
          <p:nvPr/>
        </p:nvSpPr>
        <p:spPr>
          <a:xfrm>
            <a:off x="9866948" y="40381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BigQuery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536066"/>
                </a:solidFill>
                <a:latin typeface="Inter" pitchFamily="34" charset="0"/>
                <a:ea typeface="Inter" pitchFamily="34" charset="-122"/>
                <a:cs typeface="Inter" pitchFamily="34" charset="-120"/>
              </a:rPr>
              <a:t>Firestore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each excel in different Gen AI scenarios</a:t>
            </a:r>
            <a:endParaRPr lang="en-US" sz="1750" dirty="0"/>
          </a:p>
        </p:txBody>
      </p:sp>
      <p:sp>
        <p:nvSpPr>
          <p:cNvPr id="12" name="Text 10"/>
          <p:cNvSpPr/>
          <p:nvPr/>
        </p:nvSpPr>
        <p:spPr>
          <a:xfrm>
            <a:off x="793790" y="6289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shift to Gen AI databases represents a fundamental change in how we store, retrieve, and understand data.</a:t>
            </a:r>
            <a:endParaRPr lang="en-US" sz="1750" dirty="0"/>
          </a:p>
        </p:txBody>
      </p:sp>
      <p:pic>
        <p:nvPicPr>
          <p:cNvPr id="13" name="Picture 12" descr="Screenshot 2025-08-27 at 4.44.37 PM (3).png"/>
          <p:cNvPicPr>
            <a:picLocks noChangeAspect="1"/>
          </p:cNvPicPr>
          <p:nvPr/>
        </p:nvPicPr>
        <p:blipFill>
          <a:blip r:embed="rId3"/>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Created by Aman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83556"/>
            <a:ext cx="85721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Traditional vs. Gen AI Databases</a:t>
            </a:r>
            <a:endParaRPr lang="en-US" sz="4450" dirty="0"/>
          </a:p>
        </p:txBody>
      </p:sp>
      <p:sp>
        <p:nvSpPr>
          <p:cNvPr id="4" name="Shape 1"/>
          <p:cNvSpPr/>
          <p:nvPr/>
        </p:nvSpPr>
        <p:spPr>
          <a:xfrm>
            <a:off x="793790" y="4732496"/>
            <a:ext cx="6407944" cy="2648783"/>
          </a:xfrm>
          <a:prstGeom prst="roundRect">
            <a:avLst>
              <a:gd name="adj" fmla="val 3597"/>
            </a:avLst>
          </a:prstGeom>
          <a:solidFill>
            <a:srgbClr val="CDEFFE"/>
          </a:solidFill>
          <a:ln w="7620">
            <a:solidFill>
              <a:srgbClr val="B3D5E4"/>
            </a:solidFill>
            <a:prstDash val="solid"/>
          </a:ln>
        </p:spPr>
        <p:txBody>
          <a:bodyPr/>
          <a:p/>
        </p:txBody>
      </p:sp>
      <p:sp>
        <p:nvSpPr>
          <p:cNvPr id="5" name="Text 2"/>
          <p:cNvSpPr/>
          <p:nvPr/>
        </p:nvSpPr>
        <p:spPr>
          <a:xfrm>
            <a:off x="1028224" y="4966930"/>
            <a:ext cx="288274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Databases</a:t>
            </a:r>
            <a:endParaRPr lang="en-US" sz="2200" dirty="0"/>
          </a:p>
        </p:txBody>
      </p:sp>
      <p:sp>
        <p:nvSpPr>
          <p:cNvPr id="6" name="Text 3"/>
          <p:cNvSpPr/>
          <p:nvPr/>
        </p:nvSpPr>
        <p:spPr>
          <a:xfrm>
            <a:off x="1028224" y="5457349"/>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Store structured data in rows and columns</a:t>
            </a:r>
            <a:endParaRPr lang="en-US" sz="1750" dirty="0"/>
          </a:p>
        </p:txBody>
      </p:sp>
      <p:sp>
        <p:nvSpPr>
          <p:cNvPr id="7" name="Text 4"/>
          <p:cNvSpPr/>
          <p:nvPr/>
        </p:nvSpPr>
        <p:spPr>
          <a:xfrm>
            <a:off x="1028224" y="5899547"/>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data by matching exact values</a:t>
            </a:r>
            <a:endParaRPr lang="en-US" sz="1750" dirty="0"/>
          </a:p>
        </p:txBody>
      </p:sp>
      <p:sp>
        <p:nvSpPr>
          <p:cNvPr id="8" name="Text 5"/>
          <p:cNvSpPr/>
          <p:nvPr/>
        </p:nvSpPr>
        <p:spPr>
          <a:xfrm>
            <a:off x="1028224" y="6341745"/>
            <a:ext cx="5939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SQL queries for precise matches (e.g., "find all carnivores")</a:t>
            </a:r>
            <a:endParaRPr lang="en-US" sz="1750" dirty="0"/>
          </a:p>
        </p:txBody>
      </p:sp>
      <p:sp>
        <p:nvSpPr>
          <p:cNvPr id="9" name="Shape 6"/>
          <p:cNvSpPr/>
          <p:nvPr/>
        </p:nvSpPr>
        <p:spPr>
          <a:xfrm>
            <a:off x="7428548" y="4732496"/>
            <a:ext cx="6408063" cy="2648783"/>
          </a:xfrm>
          <a:prstGeom prst="roundRect">
            <a:avLst>
              <a:gd name="adj" fmla="val 3597"/>
            </a:avLst>
          </a:prstGeom>
          <a:solidFill>
            <a:srgbClr val="CDEFFE"/>
          </a:solidFill>
          <a:ln w="7620">
            <a:solidFill>
              <a:srgbClr val="B3D5E4"/>
            </a:solidFill>
            <a:prstDash val="solid"/>
          </a:ln>
        </p:spPr>
        <p:txBody>
          <a:bodyPr/>
          <a:p/>
        </p:txBody>
      </p:sp>
      <p:sp>
        <p:nvSpPr>
          <p:cNvPr id="10" name="Text 7"/>
          <p:cNvSpPr/>
          <p:nvPr/>
        </p:nvSpPr>
        <p:spPr>
          <a:xfrm>
            <a:off x="7662982" y="49669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Gen AI Databases</a:t>
            </a:r>
            <a:endParaRPr lang="en-US" sz="2200" dirty="0"/>
          </a:p>
        </p:txBody>
      </p:sp>
      <p:sp>
        <p:nvSpPr>
          <p:cNvPr id="11" name="Text 8"/>
          <p:cNvSpPr/>
          <p:nvPr/>
        </p:nvSpPr>
        <p:spPr>
          <a:xfrm>
            <a:off x="7662982" y="5457349"/>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Handle unstructured data (text, images, audio)</a:t>
            </a:r>
            <a:endParaRPr lang="en-US" sz="1750" dirty="0"/>
          </a:p>
        </p:txBody>
      </p:sp>
      <p:sp>
        <p:nvSpPr>
          <p:cNvPr id="12" name="Text 9"/>
          <p:cNvSpPr/>
          <p:nvPr/>
        </p:nvSpPr>
        <p:spPr>
          <a:xfrm>
            <a:off x="7662982" y="5899547"/>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 meaning and context</a:t>
            </a:r>
            <a:endParaRPr lang="en-US" sz="1750" dirty="0"/>
          </a:p>
        </p:txBody>
      </p:sp>
      <p:sp>
        <p:nvSpPr>
          <p:cNvPr id="13" name="Text 10"/>
          <p:cNvSpPr/>
          <p:nvPr/>
        </p:nvSpPr>
        <p:spPr>
          <a:xfrm>
            <a:off x="7662982" y="63417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semantically similar items</a:t>
            </a:r>
            <a:endParaRPr lang="en-US" sz="1750" dirty="0"/>
          </a:p>
        </p:txBody>
      </p:sp>
      <p:sp>
        <p:nvSpPr>
          <p:cNvPr id="14" name="Text 11"/>
          <p:cNvSpPr/>
          <p:nvPr/>
        </p:nvSpPr>
        <p:spPr>
          <a:xfrm>
            <a:off x="7662982" y="6783943"/>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Rely on vector embeddings</a:t>
            </a:r>
            <a:endParaRPr lang="en-US" sz="1750" dirty="0"/>
          </a:p>
        </p:txBody>
      </p:sp>
      <p:pic>
        <p:nvPicPr>
          <p:cNvPr id="15" name="Picture 14"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5538"/>
            <a:ext cx="81185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What Are Vector Embeddings?</a:t>
            </a:r>
            <a:endParaRPr lang="en-US" sz="4450" dirty="0"/>
          </a:p>
        </p:txBody>
      </p:sp>
      <p:sp>
        <p:nvSpPr>
          <p:cNvPr id="3" name="Text 1"/>
          <p:cNvSpPr/>
          <p:nvPr/>
        </p:nvSpPr>
        <p:spPr>
          <a:xfrm>
            <a:off x="793790" y="26079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a:t>
            </a:r>
            <a:pPr algn="l" indent="0" marL="0">
              <a:lnSpc>
                <a:spcPts val="2850"/>
              </a:lnSpc>
              <a:buNone/>
            </a:pPr>
            <a:r>
              <a:rPr lang="en-US" sz="1750" b="1" dirty="0">
                <a:solidFill>
                  <a:srgbClr val="0593CF"/>
                </a:solidFill>
                <a:latin typeface="Inter" pitchFamily="34" charset="0"/>
                <a:ea typeface="Inter" pitchFamily="34" charset="-122"/>
                <a:cs typeface="Inter" pitchFamily="34" charset="-120"/>
              </a:rPr>
              <a:t>vector embedding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converts unstructured data—like words, sentences, or images—into a list of numbers (a vector) representing its position in a high-dimensional space.</a:t>
            </a:r>
            <a:endParaRPr lang="en-US" sz="1750" dirty="0"/>
          </a:p>
        </p:txBody>
      </p:sp>
      <p:pic>
        <p:nvPicPr>
          <p:cNvPr id="4" name="Image 0" descr="preencoded.png">    </p:cNvPr>
          <p:cNvPicPr>
            <a:picLocks noChangeAspect="1"/>
          </p:cNvPicPr>
          <p:nvPr/>
        </p:nvPicPr>
        <p:blipFill>
          <a:blip r:embed="rId1"/>
          <a:stretch>
            <a:fillRect/>
          </a:stretch>
        </p:blipFill>
        <p:spPr>
          <a:xfrm>
            <a:off x="793790" y="3588901"/>
            <a:ext cx="4347567" cy="907256"/>
          </a:xfrm>
          <a:prstGeom prst="rect">
            <a:avLst/>
          </a:prstGeom>
        </p:spPr>
      </p:pic>
      <p:sp>
        <p:nvSpPr>
          <p:cNvPr id="5" name="Text 2"/>
          <p:cNvSpPr/>
          <p:nvPr/>
        </p:nvSpPr>
        <p:spPr>
          <a:xfrm>
            <a:off x="1020604"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Unstructured Data</a:t>
            </a:r>
            <a:endParaRPr lang="en-US" sz="2200" dirty="0"/>
          </a:p>
        </p:txBody>
      </p:sp>
      <p:sp>
        <p:nvSpPr>
          <p:cNvPr id="6" name="Text 3"/>
          <p:cNvSpPr/>
          <p:nvPr/>
        </p:nvSpPr>
        <p:spPr>
          <a:xfrm>
            <a:off x="1020604"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Text, images, audio files</a:t>
            </a:r>
            <a:endParaRPr lang="en-US" sz="1750" dirty="0"/>
          </a:p>
        </p:txBody>
      </p:sp>
      <p:pic>
        <p:nvPicPr>
          <p:cNvPr id="7" name="Image 1" descr="preencoded.png">    </p:cNvPr>
          <p:cNvPicPr>
            <a:picLocks noChangeAspect="1"/>
          </p:cNvPicPr>
          <p:nvPr/>
        </p:nvPicPr>
        <p:blipFill>
          <a:blip r:embed="rId2"/>
          <a:stretch>
            <a:fillRect/>
          </a:stretch>
        </p:blipFill>
        <p:spPr>
          <a:xfrm>
            <a:off x="5141357" y="3588901"/>
            <a:ext cx="4347567" cy="907256"/>
          </a:xfrm>
          <a:prstGeom prst="rect">
            <a:avLst/>
          </a:prstGeom>
        </p:spPr>
      </p:pic>
      <p:sp>
        <p:nvSpPr>
          <p:cNvPr id="8" name="Text 4"/>
          <p:cNvSpPr/>
          <p:nvPr/>
        </p:nvSpPr>
        <p:spPr>
          <a:xfrm>
            <a:off x="5368171"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Embedding Process</a:t>
            </a:r>
            <a:endParaRPr lang="en-US" sz="2200" dirty="0"/>
          </a:p>
        </p:txBody>
      </p:sp>
      <p:sp>
        <p:nvSpPr>
          <p:cNvPr id="9" name="Text 5"/>
          <p:cNvSpPr/>
          <p:nvPr/>
        </p:nvSpPr>
        <p:spPr>
          <a:xfrm>
            <a:off x="5368171"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Convert to numerical vectors</a:t>
            </a:r>
            <a:endParaRPr lang="en-US" sz="1750" dirty="0"/>
          </a:p>
        </p:txBody>
      </p:sp>
      <p:pic>
        <p:nvPicPr>
          <p:cNvPr id="10" name="Image 2" descr="preencoded.png">    </p:cNvPr>
          <p:cNvPicPr>
            <a:picLocks noChangeAspect="1"/>
          </p:cNvPicPr>
          <p:nvPr/>
        </p:nvPicPr>
        <p:blipFill>
          <a:blip r:embed="rId3"/>
          <a:stretch>
            <a:fillRect/>
          </a:stretch>
        </p:blipFill>
        <p:spPr>
          <a:xfrm>
            <a:off x="9488924" y="3588901"/>
            <a:ext cx="4347567" cy="907256"/>
          </a:xfrm>
          <a:prstGeom prst="rect">
            <a:avLst/>
          </a:prstGeom>
        </p:spPr>
      </p:pic>
      <p:sp>
        <p:nvSpPr>
          <p:cNvPr id="11" name="Text 6"/>
          <p:cNvSpPr/>
          <p:nvPr/>
        </p:nvSpPr>
        <p:spPr>
          <a:xfrm>
            <a:off x="9715738"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Database</a:t>
            </a:r>
            <a:endParaRPr lang="en-US" sz="2200" dirty="0"/>
          </a:p>
        </p:txBody>
      </p:sp>
      <p:sp>
        <p:nvSpPr>
          <p:cNvPr id="12" name="Text 7"/>
          <p:cNvSpPr/>
          <p:nvPr/>
        </p:nvSpPr>
        <p:spPr>
          <a:xfrm>
            <a:off x="9715738"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in high-dimensional space</a:t>
            </a:r>
            <a:endParaRPr lang="en-US" sz="1750" dirty="0"/>
          </a:p>
        </p:txBody>
      </p:sp>
      <p:sp>
        <p:nvSpPr>
          <p:cNvPr id="13" name="Text 8"/>
          <p:cNvSpPr/>
          <p:nvPr/>
        </p:nvSpPr>
        <p:spPr>
          <a:xfrm>
            <a:off x="793790" y="60582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key feature: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semantically similar items are placed closer together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in this space. For example, "lion" and "tiger" vectors would be close, while "car" would be far away.</a:t>
            </a:r>
            <a:endParaRPr lang="en-US" sz="1750" dirty="0"/>
          </a:p>
        </p:txBody>
      </p:sp>
      <p:pic>
        <p:nvPicPr>
          <p:cNvPr id="14" name="Picture 13" descr="Screenshot 2025-08-27 at 4.44.37 PM (3).png"/>
          <p:cNvPicPr>
            <a:picLocks noChangeAspect="1"/>
          </p:cNvPicPr>
          <p:nvPr/>
        </p:nvPicPr>
        <p:blipFill>
          <a:blip r:embed="rId6"/>
          <a:stretch>
            <a:fillRect/>
          </a:stretch>
        </p:blipFill>
        <p:spPr>
          <a:xfrm>
            <a:off x="182880" y="182880"/>
            <a:ext cx="914400" cy="685800"/>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Created by Aman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57124"/>
            <a:ext cx="1098351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Semantic Search with Vector Embeddings</a:t>
            </a:r>
            <a:endParaRPr lang="en-US" sz="4450" dirty="0"/>
          </a:p>
        </p:txBody>
      </p:sp>
      <p:sp>
        <p:nvSpPr>
          <p:cNvPr id="4" name="Text 1"/>
          <p:cNvSpPr/>
          <p:nvPr/>
        </p:nvSpPr>
        <p:spPr>
          <a:xfrm>
            <a:off x="793790"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Search</a:t>
            </a:r>
            <a:endParaRPr lang="en-US" sz="2200" dirty="0"/>
          </a:p>
        </p:txBody>
      </p:sp>
      <p:sp>
        <p:nvSpPr>
          <p:cNvPr id="5" name="Text 2"/>
          <p:cNvSpPr/>
          <p:nvPr/>
        </p:nvSpPr>
        <p:spPr>
          <a:xfrm>
            <a:off x="793790"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the animal named 'lion'"</a:t>
            </a:r>
            <a:endParaRPr lang="en-US" sz="1750" dirty="0"/>
          </a:p>
        </p:txBody>
      </p:sp>
      <p:sp>
        <p:nvSpPr>
          <p:cNvPr id="6" name="Text 3"/>
          <p:cNvSpPr/>
          <p:nvPr/>
        </p:nvSpPr>
        <p:spPr>
          <a:xfrm>
            <a:off x="793790"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Exact match required</a:t>
            </a:r>
            <a:endParaRPr lang="en-US" sz="1750" dirty="0"/>
          </a:p>
        </p:txBody>
      </p:sp>
      <p:sp>
        <p:nvSpPr>
          <p:cNvPr id="7" name="Text 4"/>
          <p:cNvSpPr/>
          <p:nvPr/>
        </p:nvSpPr>
        <p:spPr>
          <a:xfrm>
            <a:off x="793790"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Misses related concepts</a:t>
            </a:r>
            <a:endParaRPr lang="en-US" sz="1750" dirty="0"/>
          </a:p>
        </p:txBody>
      </p:sp>
      <p:sp>
        <p:nvSpPr>
          <p:cNvPr id="8" name="Text 5"/>
          <p:cNvSpPr/>
          <p:nvPr/>
        </p:nvSpPr>
        <p:spPr>
          <a:xfrm>
            <a:off x="793790"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Limited to structured data</a:t>
            </a:r>
            <a:endParaRPr lang="en-US" sz="1750" dirty="0"/>
          </a:p>
        </p:txBody>
      </p:sp>
      <p:sp>
        <p:nvSpPr>
          <p:cNvPr id="9" name="Text 6"/>
          <p:cNvSpPr/>
          <p:nvPr/>
        </p:nvSpPr>
        <p:spPr>
          <a:xfrm>
            <a:off x="7599521"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Semantic Search</a:t>
            </a:r>
            <a:endParaRPr lang="en-US" sz="2200" dirty="0"/>
          </a:p>
        </p:txBody>
      </p:sp>
      <p:sp>
        <p:nvSpPr>
          <p:cNvPr id="10" name="Text 7"/>
          <p:cNvSpPr/>
          <p:nvPr/>
        </p:nvSpPr>
        <p:spPr>
          <a:xfrm>
            <a:off x="7599521"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animals similar to a 'lion'"</a:t>
            </a:r>
            <a:endParaRPr lang="en-US" sz="1750" dirty="0"/>
          </a:p>
        </p:txBody>
      </p:sp>
      <p:sp>
        <p:nvSpPr>
          <p:cNvPr id="11" name="Text 8"/>
          <p:cNvSpPr/>
          <p:nvPr/>
        </p:nvSpPr>
        <p:spPr>
          <a:xfrm>
            <a:off x="7599521"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Returns tigers, leopards, cheetahs</a:t>
            </a:r>
            <a:endParaRPr lang="en-US" sz="1750" dirty="0"/>
          </a:p>
        </p:txBody>
      </p:sp>
      <p:sp>
        <p:nvSpPr>
          <p:cNvPr id="12" name="Text 9"/>
          <p:cNvSpPr/>
          <p:nvPr/>
        </p:nvSpPr>
        <p:spPr>
          <a:xfrm>
            <a:off x="7599521"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Understands relationships</a:t>
            </a:r>
            <a:endParaRPr lang="en-US" sz="1750" dirty="0"/>
          </a:p>
        </p:txBody>
      </p:sp>
      <p:sp>
        <p:nvSpPr>
          <p:cNvPr id="13" name="Text 10"/>
          <p:cNvSpPr/>
          <p:nvPr/>
        </p:nvSpPr>
        <p:spPr>
          <a:xfrm>
            <a:off x="7599521"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Works with unstructured data</a:t>
            </a:r>
            <a:endParaRPr lang="en-US" sz="1750" dirty="0"/>
          </a:p>
        </p:txBody>
      </p:sp>
      <p:pic>
        <p:nvPicPr>
          <p:cNvPr id="14" name="Picture 13"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21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Factors for Choosing a Gen AI Database</a:t>
            </a:r>
            <a:endParaRPr lang="en-US" sz="4450" dirty="0"/>
          </a:p>
        </p:txBody>
      </p:sp>
      <p:sp>
        <p:nvSpPr>
          <p:cNvPr id="4" name="Shape 1"/>
          <p:cNvSpPr/>
          <p:nvPr/>
        </p:nvSpPr>
        <p:spPr>
          <a:xfrm>
            <a:off x="6280190" y="2899886"/>
            <a:ext cx="7556421" cy="2229803"/>
          </a:xfrm>
          <a:prstGeom prst="roundRect">
            <a:avLst>
              <a:gd name="adj" fmla="val 4272"/>
            </a:avLst>
          </a:prstGeom>
          <a:solidFill>
            <a:srgbClr val="FFFFFF"/>
          </a:solidFill>
          <a:ln w="30480">
            <a:solidFill>
              <a:srgbClr val="B3D5E4"/>
            </a:solidFill>
            <a:prstDash val="solid"/>
          </a:ln>
        </p:spPr>
        <p:txBody>
          <a:bodyPr/>
          <a:p/>
        </p:txBody>
      </p:sp>
      <p:sp>
        <p:nvSpPr>
          <p:cNvPr id="5" name="Shape 2"/>
          <p:cNvSpPr/>
          <p:nvPr/>
        </p:nvSpPr>
        <p:spPr>
          <a:xfrm>
            <a:off x="6280190" y="2899886"/>
            <a:ext cx="121920" cy="2229803"/>
          </a:xfrm>
          <a:prstGeom prst="roundRect">
            <a:avLst>
              <a:gd name="adj" fmla="val 78139"/>
            </a:avLst>
          </a:prstGeom>
          <a:solidFill>
            <a:srgbClr val="0593CF"/>
          </a:solidFill>
          <a:ln/>
        </p:spPr>
        <p:txBody>
          <a:bodyPr/>
          <a:p/>
        </p:txBody>
      </p:sp>
      <p:sp>
        <p:nvSpPr>
          <p:cNvPr id="6" name="Text 3"/>
          <p:cNvSpPr/>
          <p:nvPr/>
        </p:nvSpPr>
        <p:spPr>
          <a:xfrm>
            <a:off x="6659404" y="3157180"/>
            <a:ext cx="342685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Support for Vector Search</a:t>
            </a:r>
            <a:endParaRPr lang="en-US" sz="2200" dirty="0"/>
          </a:p>
        </p:txBody>
      </p:sp>
      <p:sp>
        <p:nvSpPr>
          <p:cNvPr id="7" name="Text 4"/>
          <p:cNvSpPr/>
          <p:nvPr/>
        </p:nvSpPr>
        <p:spPr>
          <a:xfrm>
            <a:off x="6659404" y="3647599"/>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 must efficiently store vectors and perform fast similarity searches</a:t>
            </a:r>
            <a:endParaRPr lang="en-US" sz="1750" dirty="0"/>
          </a:p>
        </p:txBody>
      </p:sp>
      <p:sp>
        <p:nvSpPr>
          <p:cNvPr id="8" name="Text 5"/>
          <p:cNvSpPr/>
          <p:nvPr/>
        </p:nvSpPr>
        <p:spPr>
          <a:xfrm>
            <a:off x="6659404" y="4509492"/>
            <a:ext cx="6919913"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Examples: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Cloud SQL for PostgreSQL</a:t>
            </a:r>
            <a:endParaRPr lang="en-US" sz="1750" dirty="0"/>
          </a:p>
        </p:txBody>
      </p:sp>
      <p:sp>
        <p:nvSpPr>
          <p:cNvPr id="9" name="Shape 6"/>
          <p:cNvSpPr/>
          <p:nvPr/>
        </p:nvSpPr>
        <p:spPr>
          <a:xfrm>
            <a:off x="6280190" y="5356503"/>
            <a:ext cx="7556421" cy="1730812"/>
          </a:xfrm>
          <a:prstGeom prst="roundRect">
            <a:avLst>
              <a:gd name="adj" fmla="val 5504"/>
            </a:avLst>
          </a:prstGeom>
          <a:solidFill>
            <a:srgbClr val="FFFFFF"/>
          </a:solidFill>
          <a:ln w="30480">
            <a:solidFill>
              <a:srgbClr val="B3D5E4"/>
            </a:solidFill>
            <a:prstDash val="solid"/>
          </a:ln>
        </p:spPr>
        <p:txBody>
          <a:bodyPr/>
          <a:p/>
        </p:txBody>
      </p:sp>
      <p:sp>
        <p:nvSpPr>
          <p:cNvPr id="10" name="Shape 7"/>
          <p:cNvSpPr/>
          <p:nvPr/>
        </p:nvSpPr>
        <p:spPr>
          <a:xfrm>
            <a:off x="6280190" y="5356503"/>
            <a:ext cx="121920" cy="1730812"/>
          </a:xfrm>
          <a:prstGeom prst="roundRect">
            <a:avLst>
              <a:gd name="adj" fmla="val 78139"/>
            </a:avLst>
          </a:prstGeom>
          <a:solidFill>
            <a:srgbClr val="0593CF"/>
          </a:solidFill>
          <a:ln/>
        </p:spPr>
        <p:txBody>
          <a:bodyPr/>
          <a:p/>
        </p:txBody>
      </p:sp>
      <p:sp>
        <p:nvSpPr>
          <p:cNvPr id="11" name="Text 8"/>
          <p:cNvSpPr/>
          <p:nvPr/>
        </p:nvSpPr>
        <p:spPr>
          <a:xfrm>
            <a:off x="6659404" y="5613797"/>
            <a:ext cx="43537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Integration with AI/ML Platforms</a:t>
            </a:r>
            <a:endParaRPr lang="en-US" sz="2200" dirty="0"/>
          </a:p>
        </p:txBody>
      </p:sp>
      <p:sp>
        <p:nvSpPr>
          <p:cNvPr id="12" name="Text 9"/>
          <p:cNvSpPr/>
          <p:nvPr/>
        </p:nvSpPr>
        <p:spPr>
          <a:xfrm>
            <a:off x="6659404" y="6104215"/>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Should connect easily with AI platforms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Google's Vertex AI</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to simplify creating embeddings and using foundation models</a:t>
            </a:r>
            <a:endParaRPr lang="en-US" sz="1750" dirty="0"/>
          </a:p>
        </p:txBody>
      </p:sp>
      <p:pic>
        <p:nvPicPr>
          <p:cNvPr id="13" name="Picture 12"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5434"/>
            <a:ext cx="60644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Scale and Performance</a:t>
            </a:r>
            <a:endParaRPr lang="en-US" sz="4450" dirty="0"/>
          </a:p>
        </p:txBody>
      </p:sp>
      <p:sp>
        <p:nvSpPr>
          <p:cNvPr id="3" name="Text 1"/>
          <p:cNvSpPr/>
          <p:nvPr/>
        </p:nvSpPr>
        <p:spPr>
          <a:xfrm>
            <a:off x="793790" y="27278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 AI deals with enormous datasets and requires rapid responses.</a:t>
            </a:r>
            <a:endParaRPr lang="en-US" sz="1750" dirty="0"/>
          </a:p>
        </p:txBody>
      </p:sp>
      <p:sp>
        <p:nvSpPr>
          <p:cNvPr id="4" name="Shape 2"/>
          <p:cNvSpPr/>
          <p:nvPr/>
        </p:nvSpPr>
        <p:spPr>
          <a:xfrm>
            <a:off x="793790"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5" name="Shape 3"/>
          <p:cNvSpPr/>
          <p:nvPr/>
        </p:nvSpPr>
        <p:spPr>
          <a:xfrm>
            <a:off x="1028224" y="3580328"/>
            <a:ext cx="680442" cy="680442"/>
          </a:xfrm>
          <a:prstGeom prst="roundRect">
            <a:avLst>
              <a:gd name="adj" fmla="val 13436980"/>
            </a:avLst>
          </a:prstGeom>
          <a:solidFill>
            <a:srgbClr val="0593CF"/>
          </a:solidFill>
          <a:ln/>
        </p:spPr>
        <p:txBody>
          <a:bodyPr/>
          <a:p/>
        </p:txBody>
      </p:sp>
      <p:pic>
        <p:nvPicPr>
          <p:cNvPr id="6" name="Image 0" descr="preencoded.png">    </p:cNvPr>
          <p:cNvPicPr>
            <a:picLocks noChangeAspect="1"/>
          </p:cNvPicPr>
          <p:nvPr/>
        </p:nvPicPr>
        <p:blipFill>
          <a:blip r:embed="rId1"/>
          <a:stretch>
            <a:fillRect/>
          </a:stretch>
        </p:blipFill>
        <p:spPr>
          <a:xfrm>
            <a:off x="1215390" y="3729157"/>
            <a:ext cx="306110" cy="382667"/>
          </a:xfrm>
          <a:prstGeom prst="rect">
            <a:avLst/>
          </a:prstGeom>
        </p:spPr>
      </p:pic>
      <p:sp>
        <p:nvSpPr>
          <p:cNvPr id="7" name="Text 4"/>
          <p:cNvSpPr/>
          <p:nvPr/>
        </p:nvSpPr>
        <p:spPr>
          <a:xfrm>
            <a:off x="1028224"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AlloyDB</a:t>
            </a:r>
            <a:endParaRPr lang="en-US" sz="2200" dirty="0"/>
          </a:p>
        </p:txBody>
      </p:sp>
      <p:sp>
        <p:nvSpPr>
          <p:cNvPr id="8" name="Text 5"/>
          <p:cNvSpPr/>
          <p:nvPr/>
        </p:nvSpPr>
        <p:spPr>
          <a:xfrm>
            <a:off x="1028224" y="497800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Extremely fast queries (transactional, vector, and analytical)</a:t>
            </a:r>
            <a:endParaRPr lang="en-US" sz="1750" dirty="0"/>
          </a:p>
        </p:txBody>
      </p:sp>
      <p:sp>
        <p:nvSpPr>
          <p:cNvPr id="9" name="Shape 6"/>
          <p:cNvSpPr/>
          <p:nvPr/>
        </p:nvSpPr>
        <p:spPr>
          <a:xfrm>
            <a:off x="5216962"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0" name="Shape 7"/>
          <p:cNvSpPr/>
          <p:nvPr/>
        </p:nvSpPr>
        <p:spPr>
          <a:xfrm>
            <a:off x="5451396" y="3580328"/>
            <a:ext cx="680442" cy="680442"/>
          </a:xfrm>
          <a:prstGeom prst="roundRect">
            <a:avLst>
              <a:gd name="adj" fmla="val 13436980"/>
            </a:avLst>
          </a:prstGeom>
          <a:solidFill>
            <a:srgbClr val="0593CF"/>
          </a:solidFill>
          <a:ln/>
        </p:spPr>
        <p:txBody>
          <a:bodyPr/>
          <a:p/>
        </p:txBody>
      </p:sp>
      <p:pic>
        <p:nvPicPr>
          <p:cNvPr id="11" name="Image 1" descr="preencoded.png">    </p:cNvPr>
          <p:cNvPicPr>
            <a:picLocks noChangeAspect="1"/>
          </p:cNvPicPr>
          <p:nvPr/>
        </p:nvPicPr>
        <p:blipFill>
          <a:blip r:embed="rId2"/>
          <a:stretch>
            <a:fillRect/>
          </a:stretch>
        </p:blipFill>
        <p:spPr>
          <a:xfrm>
            <a:off x="5638562" y="3729157"/>
            <a:ext cx="306110" cy="382667"/>
          </a:xfrm>
          <a:prstGeom prst="rect">
            <a:avLst/>
          </a:prstGeom>
        </p:spPr>
      </p:pic>
      <p:sp>
        <p:nvSpPr>
          <p:cNvPr id="12" name="Text 8"/>
          <p:cNvSpPr/>
          <p:nvPr/>
        </p:nvSpPr>
        <p:spPr>
          <a:xfrm>
            <a:off x="5451396"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Spanner</a:t>
            </a:r>
            <a:endParaRPr lang="en-US" sz="2200" dirty="0"/>
          </a:p>
        </p:txBody>
      </p:sp>
      <p:sp>
        <p:nvSpPr>
          <p:cNvPr id="13" name="Text 9"/>
          <p:cNvSpPr/>
          <p:nvPr/>
        </p:nvSpPr>
        <p:spPr>
          <a:xfrm>
            <a:off x="5451396"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Scales almost infinitely to handle global traffic and massive datasets, ideal for large language models</a:t>
            </a:r>
            <a:endParaRPr lang="en-US" sz="1750" dirty="0"/>
          </a:p>
        </p:txBody>
      </p:sp>
      <p:sp>
        <p:nvSpPr>
          <p:cNvPr id="14" name="Shape 10"/>
          <p:cNvSpPr/>
          <p:nvPr/>
        </p:nvSpPr>
        <p:spPr>
          <a:xfrm>
            <a:off x="9640133"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5" name="Shape 11"/>
          <p:cNvSpPr/>
          <p:nvPr/>
        </p:nvSpPr>
        <p:spPr>
          <a:xfrm>
            <a:off x="9874568" y="3580328"/>
            <a:ext cx="680442" cy="680442"/>
          </a:xfrm>
          <a:prstGeom prst="roundRect">
            <a:avLst>
              <a:gd name="adj" fmla="val 13436980"/>
            </a:avLst>
          </a:prstGeom>
          <a:solidFill>
            <a:srgbClr val="0593CF"/>
          </a:solidFill>
          <a:ln/>
        </p:spPr>
        <p:txBody>
          <a:bodyPr/>
          <a:p/>
        </p:txBody>
      </p:sp>
      <p:pic>
        <p:nvPicPr>
          <p:cNvPr id="16" name="Image 2" descr="preencoded.png">    </p:cNvPr>
          <p:cNvPicPr>
            <a:picLocks noChangeAspect="1"/>
          </p:cNvPicPr>
          <p:nvPr/>
        </p:nvPicPr>
        <p:blipFill>
          <a:blip r:embed="rId3"/>
          <a:stretch>
            <a:fillRect/>
          </a:stretch>
        </p:blipFill>
        <p:spPr>
          <a:xfrm>
            <a:off x="10061734" y="3729157"/>
            <a:ext cx="306110" cy="382667"/>
          </a:xfrm>
          <a:prstGeom prst="rect">
            <a:avLst/>
          </a:prstGeom>
        </p:spPr>
      </p:pic>
      <p:sp>
        <p:nvSpPr>
          <p:cNvPr id="17" name="Text 12"/>
          <p:cNvSpPr/>
          <p:nvPr/>
        </p:nvSpPr>
        <p:spPr>
          <a:xfrm>
            <a:off x="9874568"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Memorystore</a:t>
            </a:r>
            <a:endParaRPr lang="en-US" sz="2200" dirty="0"/>
          </a:p>
        </p:txBody>
      </p:sp>
      <p:sp>
        <p:nvSpPr>
          <p:cNvPr id="18" name="Text 13"/>
          <p:cNvSpPr/>
          <p:nvPr/>
        </p:nvSpPr>
        <p:spPr>
          <a:xfrm>
            <a:off x="9874568"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In-memory storage for caching, offering fastest possible data access for frequently used information</a:t>
            </a:r>
            <a:endParaRPr lang="en-US" sz="1750" dirty="0"/>
          </a:p>
        </p:txBody>
      </p:sp>
      <p:pic>
        <p:nvPicPr>
          <p:cNvPr id="19" name="Picture 18" descr="Screenshot 2025-08-27 at 4.44.37 PM (3).png"/>
          <p:cNvPicPr>
            <a:picLocks noChangeAspect="1"/>
          </p:cNvPicPr>
          <p:nvPr/>
        </p:nvPicPr>
        <p:blipFill>
          <a:blip r:embed="rId6"/>
          <a:stretch>
            <a:fillRect/>
          </a:stretch>
        </p:blipFill>
        <p:spPr>
          <a:xfrm>
            <a:off x="182880" y="182880"/>
            <a:ext cx="914400" cy="685800"/>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Created by Aman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Nunito Sans Bold" pitchFamily="34" charset="0"/>
                <a:ea typeface="Nunito Sans Bold" pitchFamily="34" charset="-122"/>
                <a:cs typeface="Nunito Sans Bold" pitchFamily="34" charset="-120"/>
              </a:rPr>
              <a:t>Data Flexibility</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Gen AI applications often use diverse data types:</a:t>
            </a:r>
            <a:endParaRPr lang="en-US" sz="1600" dirty="0"/>
          </a:p>
        </p:txBody>
      </p:sp>
      <p:sp>
        <p:nvSpPr>
          <p:cNvPr id="5" name="Shape 2"/>
          <p:cNvSpPr/>
          <p:nvPr/>
        </p:nvSpPr>
        <p:spPr>
          <a:xfrm>
            <a:off x="7574280" y="2267903"/>
            <a:ext cx="463868" cy="463868"/>
          </a:xfrm>
          <a:prstGeom prst="roundRect">
            <a:avLst>
              <a:gd name="adj" fmla="val 18671"/>
            </a:avLst>
          </a:prstGeom>
          <a:solidFill>
            <a:srgbClr val="CDEFFE"/>
          </a:solidFill>
          <a:ln w="7620">
            <a:solidFill>
              <a:srgbClr val="B3D5E4"/>
            </a:solidFill>
            <a:prstDash val="solid"/>
          </a:ln>
        </p:spPr>
        <p:txBody>
          <a:bodyPr/>
          <a:p/>
        </p:txBody>
      </p:sp>
      <p:sp>
        <p:nvSpPr>
          <p:cNvPr id="6" name="Text 3"/>
          <p:cNvSpPr/>
          <p:nvPr/>
        </p:nvSpPr>
        <p:spPr>
          <a:xfrm>
            <a:off x="8244245" y="233874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BigQuery</a:t>
            </a:r>
            <a:endParaRPr lang="en-US" sz="2000" dirty="0"/>
          </a:p>
        </p:txBody>
      </p:sp>
      <p:sp>
        <p:nvSpPr>
          <p:cNvPr id="7" name="Text 4"/>
          <p:cNvSpPr/>
          <p:nvPr/>
        </p:nvSpPr>
        <p:spPr>
          <a:xfrm>
            <a:off x="8244245" y="286702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Best for analyzing petabyte-scale structured and semi-structured datasets</a:t>
            </a:r>
            <a:endParaRPr lang="en-US" sz="1600" dirty="0"/>
          </a:p>
        </p:txBody>
      </p:sp>
      <p:sp>
        <p:nvSpPr>
          <p:cNvPr id="8" name="Shape 5"/>
          <p:cNvSpPr/>
          <p:nvPr/>
        </p:nvSpPr>
        <p:spPr>
          <a:xfrm>
            <a:off x="7574280" y="3939183"/>
            <a:ext cx="463868" cy="463868"/>
          </a:xfrm>
          <a:prstGeom prst="roundRect">
            <a:avLst>
              <a:gd name="adj" fmla="val 18671"/>
            </a:avLst>
          </a:prstGeom>
          <a:solidFill>
            <a:srgbClr val="CDEFFE"/>
          </a:solidFill>
          <a:ln w="7620">
            <a:solidFill>
              <a:srgbClr val="B3D5E4"/>
            </a:solidFill>
            <a:prstDash val="solid"/>
          </a:ln>
        </p:spPr>
        <p:txBody>
          <a:bodyPr/>
          <a:p/>
        </p:txBody>
      </p:sp>
      <p:sp>
        <p:nvSpPr>
          <p:cNvPr id="9" name="Text 6"/>
          <p:cNvSpPr/>
          <p:nvPr/>
        </p:nvSpPr>
        <p:spPr>
          <a:xfrm>
            <a:off x="8244245" y="401002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Firestore</a:t>
            </a:r>
            <a:endParaRPr lang="en-US" sz="2000" dirty="0"/>
          </a:p>
        </p:txBody>
      </p:sp>
      <p:sp>
        <p:nvSpPr>
          <p:cNvPr id="10" name="Text 7"/>
          <p:cNvSpPr/>
          <p:nvPr/>
        </p:nvSpPr>
        <p:spPr>
          <a:xfrm>
            <a:off x="8244245" y="453830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Great for flexible, document-style data (unstructured or semi-structured) requiring real-time updates</a:t>
            </a:r>
            <a:endParaRPr lang="en-US" sz="1600" dirty="0"/>
          </a:p>
        </p:txBody>
      </p:sp>
      <p:pic>
        <p:nvPicPr>
          <p:cNvPr id="11" name="Picture 10"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62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Cost and Operational Efficiency</a:t>
            </a:r>
            <a:endParaRPr lang="en-US" sz="4450" dirty="0"/>
          </a:p>
        </p:txBody>
      </p:sp>
      <p:sp>
        <p:nvSpPr>
          <p:cNvPr id="4" name="Text 1"/>
          <p:cNvSpPr/>
          <p:nvPr/>
        </p:nvSpPr>
        <p:spPr>
          <a:xfrm>
            <a:off x="793790" y="33493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Storing huge amounts of data can be expensive.</a:t>
            </a:r>
            <a:endParaRPr lang="en-US" sz="1750" dirty="0"/>
          </a:p>
        </p:txBody>
      </p:sp>
      <p:sp>
        <p:nvSpPr>
          <p:cNvPr id="5" name="Shape 2"/>
          <p:cNvSpPr/>
          <p:nvPr/>
        </p:nvSpPr>
        <p:spPr>
          <a:xfrm>
            <a:off x="793790" y="3967401"/>
            <a:ext cx="7556421" cy="1689616"/>
          </a:xfrm>
          <a:prstGeom prst="roundRect">
            <a:avLst>
              <a:gd name="adj" fmla="val 5638"/>
            </a:avLst>
          </a:prstGeom>
          <a:solidFill>
            <a:srgbClr val="B6D6FC"/>
          </a:solidFill>
          <a:ln/>
        </p:spPr>
        <p:txBody>
          <a:bodyPr/>
          <a:p/>
        </p:txBody>
      </p:sp>
      <p:pic>
        <p:nvPicPr>
          <p:cNvPr id="6" name="Image 1" descr="preencoded.png">    </p:cNvPr>
          <p:cNvPicPr>
            <a:picLocks noChangeAspect="1"/>
          </p:cNvPicPr>
          <p:nvPr/>
        </p:nvPicPr>
        <p:blipFill>
          <a:blip r:embed="rId2"/>
          <a:stretch>
            <a:fillRect/>
          </a:stretch>
        </p:blipFill>
        <p:spPr>
          <a:xfrm>
            <a:off x="1020604" y="4311491"/>
            <a:ext cx="283488" cy="226814"/>
          </a:xfrm>
          <a:prstGeom prst="rect">
            <a:avLst/>
          </a:prstGeom>
        </p:spPr>
      </p:pic>
      <p:sp>
        <p:nvSpPr>
          <p:cNvPr id="7" name="Text 3"/>
          <p:cNvSpPr/>
          <p:nvPr/>
        </p:nvSpPr>
        <p:spPr>
          <a:xfrm>
            <a:off x="1530906" y="4250888"/>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Fully-managed databases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like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Cloud SQL</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reduce the need for manual administration, which lowers operational costs.</a:t>
            </a:r>
            <a:endParaRPr lang="en-US" sz="1750" dirty="0"/>
          </a:p>
        </p:txBody>
      </p:sp>
      <p:sp>
        <p:nvSpPr>
          <p:cNvPr id="8" name="Text 4"/>
          <p:cNvSpPr/>
          <p:nvPr/>
        </p:nvSpPr>
        <p:spPr>
          <a:xfrm>
            <a:off x="793790" y="59121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choosing a Gen AI database, consider both direct storage costs and the hidden costs of administration and maintenance.</a:t>
            </a:r>
            <a:endParaRPr lang="en-US" sz="1750" dirty="0"/>
          </a:p>
        </p:txBody>
      </p:sp>
      <p:pic>
        <p:nvPicPr>
          <p:cNvPr id="9" name="Picture 8" descr="Screenshot 2025-08-27 at 4.44.37 PM (3).png"/>
          <p:cNvPicPr>
            <a:picLocks noChangeAspect="1"/>
          </p:cNvPicPr>
          <p:nvPr/>
        </p:nvPicPr>
        <p:blipFill>
          <a:blip r:embed="rId5"/>
          <a:stretch>
            <a:fillRect/>
          </a:stretch>
        </p:blipFill>
        <p:spPr>
          <a:xfrm>
            <a:off x="182880" y="182880"/>
            <a:ext cx="914400" cy="685800"/>
          </a:xfrm>
          <a:prstGeom prst="rect">
            <a:avLst/>
          </a:prstGeom>
        </p:spPr>
      </p:pic>
      <p:sp>
        <p:nvSpPr>
          <p:cNvPr id="10" name="TextBox 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6"/>
              </a:rPr>
              <a:t>Created by Aman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757654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Security and Data Protection</a:t>
            </a:r>
            <a:endParaRPr lang="en-US" sz="4450" dirty="0"/>
          </a:p>
        </p:txBody>
      </p:sp>
      <p:sp>
        <p:nvSpPr>
          <p:cNvPr id="4" name="Shape 1"/>
          <p:cNvSpPr/>
          <p:nvPr/>
        </p:nvSpPr>
        <p:spPr>
          <a:xfrm>
            <a:off x="793790"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5" name="Text 2"/>
          <p:cNvSpPr/>
          <p:nvPr/>
        </p:nvSpPr>
        <p:spPr>
          <a:xfrm>
            <a:off x="10282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Encryption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Databases like AlloyDB, Cloud SQL, Spanner, and Firestore automatically encrypt data both at rest and in transit</a:t>
            </a:r>
            <a:endParaRPr lang="en-US" sz="1750" dirty="0"/>
          </a:p>
        </p:txBody>
      </p:sp>
      <p:sp>
        <p:nvSpPr>
          <p:cNvPr id="7" name="Shape 4"/>
          <p:cNvSpPr/>
          <p:nvPr/>
        </p:nvSpPr>
        <p:spPr>
          <a:xfrm>
            <a:off x="5216962"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8" name="Text 5"/>
          <p:cNvSpPr/>
          <p:nvPr/>
        </p:nvSpPr>
        <p:spPr>
          <a:xfrm>
            <a:off x="54513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Access Control</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Integration with IAM (Identity and Access Management) lets you control exactly who can see or modify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11" name="Text 8"/>
          <p:cNvSpPr/>
          <p:nvPr/>
        </p:nvSpPr>
        <p:spPr>
          <a:xfrm>
            <a:off x="98745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Advanced Security</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AlloyDB provides extra features like model endpoint management to protect your application from malicious attacks</a:t>
            </a:r>
            <a:endParaRPr lang="en-US" sz="1750" dirty="0"/>
          </a:p>
        </p:txBody>
      </p:sp>
      <p:pic>
        <p:nvPicPr>
          <p:cNvPr id="13" name="Picture 12" descr="Screenshot 2025-08-27 at 4.44.37 PM (3).png"/>
          <p:cNvPicPr>
            <a:picLocks noChangeAspect="1"/>
          </p:cNvPicPr>
          <p:nvPr/>
        </p:nvPicPr>
        <p:blipFill>
          <a:blip r:embed="rId4"/>
          <a:stretch>
            <a:fillRect/>
          </a:stretch>
        </p:blipFill>
        <p:spPr>
          <a:xfrm>
            <a:off x="182880" y="182880"/>
            <a:ext cx="914400" cy="685800"/>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Created by Aman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2025-09-02T05:24:43Z</dcterms:created>
  <dcterms:modified xsi:type="dcterms:W3CDTF">2025-09-02T05:24:43Z</dcterms:modified>
</cp:coreProperties>
</file>